
<file path=[Content_Types].xml><?xml version="1.0" encoding="utf-8"?>
<Types xmlns="http://schemas.openxmlformats.org/package/2006/content-types"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499" r:id="rId3"/>
    <p:sldId id="491" r:id="rId4"/>
    <p:sldId id="497" r:id="rId5"/>
    <p:sldId id="486" r:id="rId6"/>
    <p:sldId id="487" r:id="rId7"/>
    <p:sldId id="488" r:id="rId8"/>
    <p:sldId id="489" r:id="rId9"/>
    <p:sldId id="493" r:id="rId10"/>
    <p:sldId id="498" r:id="rId11"/>
    <p:sldId id="495" r:id="rId12"/>
    <p:sldId id="502" r:id="rId13"/>
    <p:sldId id="503" r:id="rId14"/>
  </p:sldIdLst>
  <p:sldSz cx="9144000" cy="6858000" type="screen4x3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BFF"/>
    <a:srgbClr val="BAC6D1"/>
    <a:srgbClr val="008FCD"/>
    <a:srgbClr val="000000"/>
    <a:srgbClr val="C5EDFF"/>
    <a:srgbClr val="C1EFFF"/>
    <a:srgbClr val="D2E4F2"/>
    <a:srgbClr val="FFA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7459" autoAdjust="0"/>
  </p:normalViewPr>
  <p:slideViewPr>
    <p:cSldViewPr>
      <p:cViewPr varScale="1">
        <p:scale>
          <a:sx n="106" d="100"/>
          <a:sy n="106" d="100"/>
        </p:scale>
        <p:origin x="108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1" tIns="49532" rIns="99061" bIns="4953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1" tIns="49532" rIns="99061" bIns="4953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1" tIns="49532" rIns="99061" bIns="4953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1" tIns="49532" rIns="99061" bIns="4953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AC85D8E-491E-4C69-976D-8C31CA1153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4795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1" tIns="49532" rIns="99061" bIns="4953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1" tIns="49532" rIns="99061" bIns="4953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1" tIns="49532" rIns="99061" bIns="49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1" tIns="49532" rIns="99061" bIns="4953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1" tIns="49532" rIns="99061" bIns="4953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EF76718-4DE1-4B28-B46F-FDF0190273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7256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12BFC-3235-475D-BA41-85DB98101010}" type="slidenum">
              <a:rPr lang="de-DE"/>
              <a:pPr/>
              <a:t>1</a:t>
            </a:fld>
            <a:endParaRPr lang="de-DE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7213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16">
              <a:defRPr/>
            </a:pPr>
            <a:fld id="{C06A79F1-55AA-40EB-A216-61659B4F0659}" type="slidenum">
              <a:rPr lang="de-DE">
                <a:solidFill>
                  <a:srgbClr val="000000"/>
                </a:solidFill>
              </a:rPr>
              <a:pPr defTabSz="990616">
                <a:defRPr/>
              </a:pPr>
              <a:t>10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6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16">
              <a:defRPr/>
            </a:pPr>
            <a:fld id="{C06A79F1-55AA-40EB-A216-61659B4F0659}" type="slidenum">
              <a:rPr lang="de-DE">
                <a:solidFill>
                  <a:srgbClr val="000000"/>
                </a:solidFill>
              </a:rPr>
              <a:pPr defTabSz="990616">
                <a:defRPr/>
              </a:pPr>
              <a:t>11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77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16">
              <a:defRPr/>
            </a:pPr>
            <a:fld id="{C06A79F1-55AA-40EB-A216-61659B4F0659}" type="slidenum">
              <a:rPr lang="de-DE">
                <a:solidFill>
                  <a:srgbClr val="000000"/>
                </a:solidFill>
              </a:rPr>
              <a:pPr defTabSz="990616"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0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16">
              <a:defRPr/>
            </a:pPr>
            <a:fld id="{C06A79F1-55AA-40EB-A216-61659B4F0659}" type="slidenum">
              <a:rPr lang="de-DE">
                <a:solidFill>
                  <a:srgbClr val="000000"/>
                </a:solidFill>
              </a:rPr>
              <a:pPr defTabSz="990616">
                <a:defRPr/>
              </a:pPr>
              <a:t>13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5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16">
              <a:defRPr/>
            </a:pPr>
            <a:fld id="{C06A79F1-55AA-40EB-A216-61659B4F0659}" type="slidenum">
              <a:rPr lang="de-DE">
                <a:solidFill>
                  <a:srgbClr val="000000"/>
                </a:solidFill>
              </a:rPr>
              <a:pPr defTabSz="990616">
                <a:defRPr/>
              </a:pPr>
              <a:t>2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4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16">
              <a:defRPr/>
            </a:pPr>
            <a:fld id="{C06A79F1-55AA-40EB-A216-61659B4F0659}" type="slidenum">
              <a:rPr lang="de-DE">
                <a:solidFill>
                  <a:srgbClr val="000000"/>
                </a:solidFill>
              </a:rPr>
              <a:pPr defTabSz="990616"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9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16">
              <a:defRPr/>
            </a:pPr>
            <a:fld id="{C06A79F1-55AA-40EB-A216-61659B4F0659}" type="slidenum">
              <a:rPr lang="de-DE">
                <a:solidFill>
                  <a:srgbClr val="000000"/>
                </a:solidFill>
              </a:rPr>
              <a:pPr defTabSz="990616"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16">
              <a:defRPr/>
            </a:pPr>
            <a:fld id="{C06A79F1-55AA-40EB-A216-61659B4F0659}" type="slidenum">
              <a:rPr lang="de-DE">
                <a:solidFill>
                  <a:srgbClr val="000000"/>
                </a:solidFill>
              </a:rPr>
              <a:pPr defTabSz="990616"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9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16">
              <a:defRPr/>
            </a:pPr>
            <a:fld id="{C06A79F1-55AA-40EB-A216-61659B4F0659}" type="slidenum">
              <a:rPr lang="de-DE">
                <a:solidFill>
                  <a:srgbClr val="000000"/>
                </a:solidFill>
              </a:rPr>
              <a:pPr defTabSz="990616">
                <a:defRPr/>
              </a:pPr>
              <a:t>6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2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16">
              <a:defRPr/>
            </a:pPr>
            <a:fld id="{C06A79F1-55AA-40EB-A216-61659B4F0659}" type="slidenum">
              <a:rPr lang="de-DE">
                <a:solidFill>
                  <a:srgbClr val="000000"/>
                </a:solidFill>
              </a:rPr>
              <a:pPr defTabSz="990616">
                <a:defRPr/>
              </a:pPr>
              <a:t>7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4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16">
              <a:defRPr/>
            </a:pPr>
            <a:fld id="{C06A79F1-55AA-40EB-A216-61659B4F0659}" type="slidenum">
              <a:rPr lang="de-DE">
                <a:solidFill>
                  <a:srgbClr val="000000"/>
                </a:solidFill>
              </a:rPr>
              <a:pPr defTabSz="990616">
                <a:defRPr/>
              </a:pPr>
              <a:t>8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6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16">
              <a:defRPr/>
            </a:pPr>
            <a:fld id="{C06A79F1-55AA-40EB-A216-61659B4F0659}" type="slidenum">
              <a:rPr lang="de-DE">
                <a:solidFill>
                  <a:srgbClr val="000000"/>
                </a:solidFill>
              </a:rPr>
              <a:pPr defTabSz="990616"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0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16C36-988D-47E4-9A02-74E0F0A6EF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1978025"/>
            <a:ext cx="6694488" cy="14398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778250"/>
            <a:ext cx="6657975" cy="1800225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4252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798638"/>
            <a:ext cx="6981825" cy="7191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58775" y="2698750"/>
            <a:ext cx="6981825" cy="3598863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A7B37-1C65-4E79-BBB8-B8705EDD70F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981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3A52-6EBB-4AB2-806E-72F1D67CB09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745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DCC9E-24BA-42F8-B945-58DB9D6FAD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50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2698750"/>
            <a:ext cx="3414713" cy="359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25888" y="2698750"/>
            <a:ext cx="3414712" cy="359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CFF8-D738-4CC0-B884-B6592EB854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233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11529-AD8E-4157-854C-F8528A01EA7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074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ADFAD-54B0-496B-A371-324F12079BC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599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AA2BA-3E20-4E28-A972-B00A847D60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668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EA8E-E1D2-4446-B702-649C8047FCD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014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595938" y="1798638"/>
            <a:ext cx="1744662" cy="44989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1798638"/>
            <a:ext cx="5084763" cy="449897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BB02C-2114-4589-B4B8-8B90FDA3609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286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1423988"/>
            <a:ext cx="7451725" cy="5434012"/>
          </a:xfrm>
          <a:prstGeom prst="rect">
            <a:avLst/>
          </a:prstGeom>
          <a:solidFill>
            <a:srgbClr val="008F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798638"/>
            <a:ext cx="69818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698750"/>
            <a:ext cx="6981825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 Überschrift 1</a:t>
            </a:r>
          </a:p>
          <a:p>
            <a:pPr lvl="1"/>
            <a:r>
              <a:rPr lang="de-DE" altLang="de-DE"/>
              <a:t> Textmaster Aufzählung 1</a:t>
            </a:r>
          </a:p>
          <a:p>
            <a:pPr lvl="2"/>
            <a:r>
              <a:rPr lang="de-DE" altLang="de-DE"/>
              <a:t> Textmaster Aufzählung 2</a:t>
            </a:r>
          </a:p>
          <a:p>
            <a:pPr lvl="0"/>
            <a:endParaRPr lang="de-DE" altLang="de-DE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477000"/>
            <a:ext cx="1800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477000"/>
            <a:ext cx="3598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77000"/>
            <a:ext cx="863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16C36-988D-47E4-9A02-74E0F0A6EF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2133600" y="525463"/>
            <a:ext cx="5338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b="1" dirty="0">
                <a:solidFill>
                  <a:srgbClr val="008FCD"/>
                </a:solidFill>
              </a:rPr>
              <a:t>Bayerisches Staatsministerium</a:t>
            </a:r>
            <a:br>
              <a:rPr lang="de-DE" altLang="de-DE" b="1" dirty="0">
                <a:solidFill>
                  <a:srgbClr val="008FCD"/>
                </a:solidFill>
              </a:rPr>
            </a:br>
            <a:r>
              <a:rPr lang="de-DE" altLang="de-DE" b="1" dirty="0">
                <a:solidFill>
                  <a:srgbClr val="008FCD"/>
                </a:solidFill>
              </a:rPr>
              <a:t>der Finanzen und für Heimat</a:t>
            </a:r>
          </a:p>
        </p:txBody>
      </p:sp>
      <p:pic>
        <p:nvPicPr>
          <p:cNvPr id="1033" name="Picture 13" descr="Großes Staatswappen_P_4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284163"/>
            <a:ext cx="12985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31" r:id="rId8"/>
    <p:sldLayoutId id="2147483732" r:id="rId9"/>
    <p:sldLayoutId id="2147483733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EDF4F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EDF4F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 Black" pitchFamily="34" charset="0"/>
        <a:buChar char="−"/>
        <a:defRPr sz="2800">
          <a:solidFill>
            <a:srgbClr val="EDF4F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mfh.bayern.de/kommunaler_finanzausgleich/investitionsbudget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A2BA-3E20-4E28-A972-B00A847D60A5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  <p:sp>
        <p:nvSpPr>
          <p:cNvPr id="117773" name="Rectangle 13"/>
          <p:cNvSpPr>
            <a:spLocks noGrp="1" noChangeArrowheads="1"/>
          </p:cNvSpPr>
          <p:nvPr>
            <p:ph type="ctrTitle" idx="4294967295"/>
          </p:nvPr>
        </p:nvSpPr>
        <p:spPr>
          <a:xfrm>
            <a:off x="376324" y="2171355"/>
            <a:ext cx="6694488" cy="2808288"/>
          </a:xfrm>
        </p:spPr>
        <p:txBody>
          <a:bodyPr/>
          <a:lstStyle/>
          <a:p>
            <a:pPr>
              <a:spcBef>
                <a:spcPts val="1800"/>
              </a:spcBef>
            </a:pPr>
            <a:br>
              <a:rPr lang="de-DE" sz="3600" b="1" dirty="0">
                <a:latin typeface="+mn-lt"/>
              </a:rPr>
            </a:br>
            <a:br>
              <a:rPr lang="de-DE" sz="3600" b="1" dirty="0">
                <a:latin typeface="+mn-lt"/>
              </a:rPr>
            </a:br>
            <a:r>
              <a:rPr lang="de-DE" sz="3200" b="1" dirty="0">
                <a:latin typeface="+mn-lt"/>
              </a:rPr>
              <a:t>Kommunale Investitionsbudgets</a:t>
            </a:r>
            <a:br>
              <a:rPr lang="de-DE" sz="2400" b="1" dirty="0">
                <a:latin typeface="+mn-lt"/>
              </a:rPr>
            </a:br>
            <a:br>
              <a:rPr lang="de-DE" sz="2400" b="1" dirty="0">
                <a:latin typeface="+mn-lt"/>
              </a:rPr>
            </a:br>
            <a:br>
              <a:rPr lang="de-DE" sz="2400" b="1" dirty="0">
                <a:latin typeface="+mn-lt"/>
              </a:rPr>
            </a:br>
            <a:br>
              <a:rPr lang="de-DE" sz="2400" b="1" dirty="0">
                <a:latin typeface="+mn-lt"/>
              </a:rPr>
            </a:br>
            <a:br>
              <a:rPr lang="de-DE" sz="2400" b="1" dirty="0">
                <a:latin typeface="+mn-lt"/>
              </a:rPr>
            </a:br>
            <a:br>
              <a:rPr lang="de-DE" sz="2400" dirty="0">
                <a:latin typeface="+mn-lt"/>
              </a:rPr>
            </a:br>
            <a:endParaRPr lang="de-D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575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481" y="2213042"/>
            <a:ext cx="6576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57188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A2BA-3E20-4E28-A972-B00A847D60A5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33DA91-71A5-4353-A833-57C2EC2FAAAB}"/>
              </a:ext>
            </a:extLst>
          </p:cNvPr>
          <p:cNvSpPr txBox="1"/>
          <p:nvPr/>
        </p:nvSpPr>
        <p:spPr>
          <a:xfrm>
            <a:off x="179512" y="1916832"/>
            <a:ext cx="6912768" cy="6773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Pauschale Investitionsbudgets – Verfahren</a:t>
            </a:r>
            <a:endParaRPr lang="de-DE" sz="2400" b="1" dirty="0">
              <a:solidFill>
                <a:srgbClr val="FFFFFF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FFFFF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Zwei-Faktor-Authentifizierung: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FFFFFF"/>
                </a:solidFill>
              </a:rPr>
              <a:t>Elster-Zertifikat (Unternehmenskonto der Gemeinde) mit Elster-Passwort.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FFFFFF"/>
                </a:solidFill>
              </a:rPr>
              <a:t>Gemeinde- bzw. landkreisspezifisches Passwort; wird durch Landesamt für Statistik übermittelt. </a:t>
            </a: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DE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2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481" y="2213042"/>
            <a:ext cx="6576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57188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A2BA-3E20-4E28-A972-B00A847D60A5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33DA91-71A5-4353-A833-57C2EC2FAAAB}"/>
              </a:ext>
            </a:extLst>
          </p:cNvPr>
          <p:cNvSpPr txBox="1"/>
          <p:nvPr/>
        </p:nvSpPr>
        <p:spPr>
          <a:xfrm>
            <a:off x="179512" y="1916832"/>
            <a:ext cx="6912768" cy="4926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Pauschale Investitionsbudgets – Verfahren</a:t>
            </a:r>
            <a:endParaRPr lang="de-DE" sz="2400" b="1" dirty="0">
              <a:solidFill>
                <a:srgbClr val="FFFFFF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FFF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Die Auszahlung der Mittel erfolgt monatsweise.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FFFFF"/>
              </a:solidFill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FFFFFF"/>
                </a:solidFill>
              </a:rPr>
              <a:t>Beispiel:</a:t>
            </a:r>
            <a:br>
              <a:rPr lang="de-DE" sz="2000" b="1" dirty="0">
                <a:solidFill>
                  <a:srgbClr val="FFFFFF"/>
                </a:solidFill>
              </a:rPr>
            </a:br>
            <a:r>
              <a:rPr lang="de-DE" sz="2000" dirty="0">
                <a:solidFill>
                  <a:srgbClr val="FFFFFF"/>
                </a:solidFill>
              </a:rPr>
              <a:t>Die von den Kommunen im Juni abgerufenen Mittel können spätestens Mitte August ausgezahlt werden. </a:t>
            </a:r>
          </a:p>
          <a:p>
            <a:pPr marL="700087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DE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8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481" y="2213042"/>
            <a:ext cx="6576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57188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A2BA-3E20-4E28-A972-B00A847D60A5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33DA91-71A5-4353-A833-57C2EC2FAAAB}"/>
              </a:ext>
            </a:extLst>
          </p:cNvPr>
          <p:cNvSpPr txBox="1"/>
          <p:nvPr/>
        </p:nvSpPr>
        <p:spPr>
          <a:xfrm>
            <a:off x="179512" y="1916832"/>
            <a:ext cx="691276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Pauschale Investitionsbudgets – </a:t>
            </a:r>
          </a:p>
          <a:p>
            <a:pPr marL="357187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FFFFFF"/>
                </a:solidFill>
              </a:rPr>
              <a:t>Weitere Informationen</a:t>
            </a:r>
          </a:p>
          <a:p>
            <a:pPr marL="35718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2400" b="1" dirty="0">
              <a:solidFill>
                <a:srgbClr val="FFFF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Weitere Informationen ab sofort auf der Internetseite des Bayerischen Staatsministerium der Finanzen und für Heimat.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FFF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unter „Themen“ / „Kommunaler Finanzausgleich“ / „Kommunale Investitionsbudgets“: </a:t>
            </a:r>
            <a:r>
              <a:rPr lang="de-DE" sz="12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https://www.stmfh.bayern.de/kommunaler_finanzausgleich/investitionsbudgets/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FFF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insbesondere FAQs. </a:t>
            </a:r>
          </a:p>
        </p:txBody>
      </p:sp>
    </p:spTree>
    <p:extLst>
      <p:ext uri="{BB962C8B-B14F-4D97-AF65-F5344CB8AC3E}">
        <p14:creationId xmlns:p14="http://schemas.microsoft.com/office/powerpoint/2010/main" val="38292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481" y="2213042"/>
            <a:ext cx="6576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57188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A2BA-3E20-4E28-A972-B00A847D60A5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33DA91-71A5-4353-A833-57C2EC2FAAAB}"/>
              </a:ext>
            </a:extLst>
          </p:cNvPr>
          <p:cNvSpPr txBox="1"/>
          <p:nvPr/>
        </p:nvSpPr>
        <p:spPr>
          <a:xfrm>
            <a:off x="179512" y="1916832"/>
            <a:ext cx="6912768" cy="3924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Pauschale Investitionsbudgets – </a:t>
            </a:r>
          </a:p>
          <a:p>
            <a:pPr marL="357187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FFFFFF"/>
                </a:solidFill>
              </a:rPr>
              <a:t>Serviceline</a:t>
            </a:r>
          </a:p>
          <a:p>
            <a:pPr marL="35718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2400" b="1" dirty="0">
              <a:solidFill>
                <a:srgbClr val="FFFF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2000" dirty="0">
                <a:solidFill>
                  <a:srgbClr val="FFFFFF"/>
                </a:solidFill>
              </a:rPr>
              <a:t>Für weitere Fragen wird eine </a:t>
            </a:r>
            <a:r>
              <a:rPr lang="de-DE" sz="2000" dirty="0" err="1">
                <a:solidFill>
                  <a:srgbClr val="FFFFFF"/>
                </a:solidFill>
              </a:rPr>
              <a:t>LuKIFG</a:t>
            </a:r>
            <a:r>
              <a:rPr lang="de-DE" sz="2000" dirty="0">
                <a:solidFill>
                  <a:srgbClr val="FFFFFF"/>
                </a:solidFill>
              </a:rPr>
              <a:t>-Serviceline eingerichtet: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Per E-Mail: LuKIFG-Budget@stmfh.bayern.de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Telefonisch: +49 89 2306 – 2100 (</a:t>
            </a:r>
            <a:r>
              <a:rPr lang="de-DE" sz="2000" dirty="0" err="1">
                <a:solidFill>
                  <a:srgbClr val="FFFFFF"/>
                </a:solidFill>
              </a:rPr>
              <a:t>vorauss</a:t>
            </a:r>
            <a:r>
              <a:rPr lang="de-DE" sz="2000" dirty="0">
                <a:solidFill>
                  <a:srgbClr val="FFFFFF"/>
                </a:solidFill>
              </a:rPr>
              <a:t>. ab Mai)</a:t>
            </a:r>
            <a:br>
              <a:rPr lang="de-DE" sz="20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Montag bis Freitag, jeweils von 08.00 Uhr bis 12.00 Uhr und 13.00 Uhr bis 16.00 Uhr</a:t>
            </a:r>
          </a:p>
        </p:txBody>
      </p:sp>
    </p:spTree>
    <p:extLst>
      <p:ext uri="{BB962C8B-B14F-4D97-AF65-F5344CB8AC3E}">
        <p14:creationId xmlns:p14="http://schemas.microsoft.com/office/powerpoint/2010/main" val="100809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481" y="2213042"/>
            <a:ext cx="6576247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7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chemeClr val="bg1"/>
                </a:solidFill>
              </a:rPr>
              <a:t>Gesetz zur Finanzierung von Infrastrukturinvestitionen von Ländern und Kommunen (Länder- und Kommunal-Infrastrukturfinanzierungsgesetz - </a:t>
            </a:r>
            <a:r>
              <a:rPr lang="de-DE" sz="2000" dirty="0" err="1">
                <a:solidFill>
                  <a:schemeClr val="bg1"/>
                </a:solidFill>
              </a:rPr>
              <a:t>LuKIFG</a:t>
            </a:r>
            <a:r>
              <a:rPr lang="de-DE" sz="2000" dirty="0">
                <a:solidFill>
                  <a:schemeClr val="bg1"/>
                </a:solidFill>
              </a:rPr>
              <a:t>)</a:t>
            </a:r>
          </a:p>
          <a:p>
            <a:pPr marL="1157287" lvl="1" indent="-342900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bg1"/>
                </a:solidFill>
              </a:rPr>
              <a:t>Bundesgesetz, dort ist Länderanteil geregelt</a:t>
            </a:r>
          </a:p>
          <a:p>
            <a:pPr marL="700087" indent="-342900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chemeClr val="bg1"/>
                </a:solidFill>
              </a:rPr>
              <a:t>Verwaltungsvereinbarung zwischen Bund und Ländern zur Umsetzung des </a:t>
            </a:r>
            <a:r>
              <a:rPr lang="de-DE" sz="2000" dirty="0" err="1">
                <a:solidFill>
                  <a:schemeClr val="bg1"/>
                </a:solidFill>
              </a:rPr>
              <a:t>LuKIFG</a:t>
            </a:r>
            <a:endParaRPr lang="de-DE" sz="2000" dirty="0">
              <a:solidFill>
                <a:schemeClr val="bg1"/>
              </a:solidFill>
            </a:endParaRPr>
          </a:p>
          <a:p>
            <a:pPr marL="700087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FFFFFF"/>
                </a:solidFill>
              </a:rPr>
              <a:t>Investitionsbudgets im Bayerischen Finanzausgleichsgesetz (Art. 12a </a:t>
            </a:r>
            <a:r>
              <a:rPr lang="de-DE" sz="2000" dirty="0" err="1">
                <a:solidFill>
                  <a:srgbClr val="FFFFFF"/>
                </a:solidFill>
              </a:rPr>
              <a:t>BayFAG</a:t>
            </a:r>
            <a:r>
              <a:rPr lang="de-DE" sz="2000" dirty="0">
                <a:solidFill>
                  <a:srgbClr val="FFFFFF"/>
                </a:solidFill>
              </a:rPr>
              <a:t>) verankert. </a:t>
            </a:r>
          </a:p>
          <a:p>
            <a:pPr marL="700087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marL="357187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de-DE" sz="2000" b="1" dirty="0">
              <a:solidFill>
                <a:schemeClr val="bg1"/>
              </a:solidFill>
            </a:endParaRPr>
          </a:p>
          <a:p>
            <a:pPr marL="357187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de-DE" sz="2000" b="1" dirty="0">
              <a:solidFill>
                <a:schemeClr val="bg1"/>
              </a:solidFill>
            </a:endParaRPr>
          </a:p>
          <a:p>
            <a:pPr marL="357187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de-DE" sz="2000" b="1" dirty="0">
              <a:solidFill>
                <a:schemeClr val="bg1"/>
              </a:solidFill>
            </a:endParaRPr>
          </a:p>
          <a:p>
            <a:pPr marL="357187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de-DE" sz="2000" b="1" dirty="0">
              <a:solidFill>
                <a:schemeClr val="bg1"/>
              </a:solidFill>
            </a:endParaRPr>
          </a:p>
          <a:p>
            <a:pPr marL="357187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A2BA-3E20-4E28-A972-B00A847D60A5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76B0892-510E-4152-96CE-B85F3954F617}"/>
              </a:ext>
            </a:extLst>
          </p:cNvPr>
          <p:cNvSpPr txBox="1"/>
          <p:nvPr/>
        </p:nvSpPr>
        <p:spPr>
          <a:xfrm>
            <a:off x="107504" y="1751377"/>
            <a:ext cx="74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Wesentliche Rechtsgrundlagen</a:t>
            </a:r>
          </a:p>
        </p:txBody>
      </p:sp>
    </p:spTree>
    <p:extLst>
      <p:ext uri="{BB962C8B-B14F-4D97-AF65-F5344CB8AC3E}">
        <p14:creationId xmlns:p14="http://schemas.microsoft.com/office/powerpoint/2010/main" val="16382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481" y="2213042"/>
            <a:ext cx="657624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7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FFFFFF"/>
                </a:solidFill>
              </a:rPr>
              <a:t>Wegen bundesrechtlicher Vorgaben – abweichend von Investitionspauschale nach Art. 12 </a:t>
            </a:r>
            <a:r>
              <a:rPr lang="de-DE" sz="2000" dirty="0" err="1">
                <a:solidFill>
                  <a:srgbClr val="FFFFFF"/>
                </a:solidFill>
              </a:rPr>
              <a:t>BayFAG</a:t>
            </a:r>
            <a:r>
              <a:rPr lang="de-DE" sz="2000" dirty="0">
                <a:solidFill>
                  <a:srgbClr val="FFFFFF"/>
                </a:solidFill>
              </a:rPr>
              <a:t> – </a:t>
            </a:r>
            <a:r>
              <a:rPr lang="de-DE" sz="2000" b="1" dirty="0">
                <a:solidFill>
                  <a:srgbClr val="FFFFFF"/>
                </a:solidFill>
              </a:rPr>
              <a:t>keine</a:t>
            </a:r>
            <a:r>
              <a:rPr lang="de-DE" sz="2000" dirty="0">
                <a:solidFill>
                  <a:srgbClr val="FFFFFF"/>
                </a:solidFill>
              </a:rPr>
              <a:t> Auszahlung als </a:t>
            </a:r>
            <a:r>
              <a:rPr lang="de-DE" sz="2000" b="1" dirty="0">
                <a:solidFill>
                  <a:srgbClr val="FFFFFF"/>
                </a:solidFill>
              </a:rPr>
              <a:t>Vorabpauschale</a:t>
            </a:r>
            <a:r>
              <a:rPr lang="de-DE" sz="2000" dirty="0">
                <a:solidFill>
                  <a:srgbClr val="FFFFFF"/>
                </a:solidFill>
              </a:rPr>
              <a:t>. </a:t>
            </a:r>
          </a:p>
          <a:p>
            <a:pPr marL="700087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FFFFFF"/>
                </a:solidFill>
              </a:rPr>
              <a:t>Abruf der Mittel durch Kommunen erst bei Umsetzung konkreter Investitionsprojekte</a:t>
            </a:r>
          </a:p>
          <a:p>
            <a:pPr marL="1157287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rgbClr val="FFFFFF"/>
                </a:solidFill>
              </a:rPr>
              <a:t>zur Begleichung fälliger Rechnungen oder</a:t>
            </a:r>
          </a:p>
          <a:p>
            <a:pPr marL="1157287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rgbClr val="FFFFFF"/>
                </a:solidFill>
              </a:rPr>
              <a:t>solcher Rechnungen, die innerhalb von drei Monaten fällig werden.</a:t>
            </a:r>
          </a:p>
          <a:p>
            <a:pPr marL="357187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1544774"/>
            <a:ext cx="74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Investitionsbudgets - Grundsätzliches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A2BA-3E20-4E28-A972-B00A847D60A5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767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481" y="2213042"/>
            <a:ext cx="677076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7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FFFFFF"/>
                </a:solidFill>
              </a:rPr>
              <a:t>Kommunen müssen sämtliche Fördervoraussetzungen des </a:t>
            </a:r>
            <a:r>
              <a:rPr lang="de-DE" sz="2000" dirty="0" err="1">
                <a:solidFill>
                  <a:srgbClr val="FFFFFF"/>
                </a:solidFill>
              </a:rPr>
              <a:t>LuKIFG</a:t>
            </a:r>
            <a:r>
              <a:rPr lang="de-DE" sz="2000" dirty="0">
                <a:solidFill>
                  <a:srgbClr val="FFFFFF"/>
                </a:solidFill>
              </a:rPr>
              <a:t> und der Verwaltungsvereinbarung einhalten. </a:t>
            </a:r>
          </a:p>
          <a:p>
            <a:pPr marL="700087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FFFFFF"/>
                </a:solidFill>
              </a:rPr>
              <a:t>Zweckentsprechende, investive Mittelverwendung von Kommunen sicherzustellen. </a:t>
            </a:r>
          </a:p>
          <a:p>
            <a:pPr marL="700087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FFFFFF"/>
                </a:solidFill>
              </a:rPr>
              <a:t>Freistaat macht nur Plausibilitätsprüfungen.</a:t>
            </a:r>
          </a:p>
          <a:p>
            <a:pPr marL="700087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FFFFFF"/>
                </a:solidFill>
              </a:rPr>
              <a:t>Zudem vertiefte Stichprobenprüfungen durch Freistaat und Bund.</a:t>
            </a:r>
          </a:p>
          <a:p>
            <a:pPr marL="700087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544774"/>
            <a:ext cx="74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Investitionsbudgets - Verantwortung Kommunen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A2BA-3E20-4E28-A972-B00A847D60A5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272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481" y="2213042"/>
            <a:ext cx="6576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57188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A2BA-3E20-4E28-A972-B00A847D60A5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33DA91-71A5-4353-A833-57C2EC2FAAAB}"/>
              </a:ext>
            </a:extLst>
          </p:cNvPr>
          <p:cNvSpPr txBox="1"/>
          <p:nvPr/>
        </p:nvSpPr>
        <p:spPr>
          <a:xfrm>
            <a:off x="179512" y="1916832"/>
            <a:ext cx="6912768" cy="905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Investitionsbudgets – 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Wesentliche </a:t>
            </a:r>
            <a:r>
              <a:rPr lang="de-DE" sz="2400" b="1" dirty="0">
                <a:solidFill>
                  <a:srgbClr val="FFFFFF"/>
                </a:solidFill>
              </a:rPr>
              <a:t>Voraussetzungen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Investitionen in die kommunale Infrastruktur.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Förderbereiche, nicht abschließend: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Bevölkerungsschutz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Verkehrsinfrastruktur</a:t>
            </a:r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Krankenhaus-, Rehabilitations- und Pflegeinfrastruktur</a:t>
            </a:r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Energie- und Wärmeinfrastruktur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Bildungsinfrastruktur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Betreuungsinfrastruktur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Wissenschaftsinfrastruktur, Forschung und Entwicklung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Digitalisierung.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de-DE" sz="1600" dirty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de-DE" sz="1600" u="sng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DE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6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481" y="2213042"/>
            <a:ext cx="6576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57188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A2BA-3E20-4E28-A972-B00A847D60A5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33DA91-71A5-4353-A833-57C2EC2FAAAB}"/>
              </a:ext>
            </a:extLst>
          </p:cNvPr>
          <p:cNvSpPr txBox="1"/>
          <p:nvPr/>
        </p:nvSpPr>
        <p:spPr>
          <a:xfrm>
            <a:off x="179512" y="1916832"/>
            <a:ext cx="7272808" cy="8312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FFFFFF"/>
                </a:solidFill>
              </a:rPr>
              <a:t>Investitionsbudgets – </a:t>
            </a:r>
          </a:p>
          <a:p>
            <a:pPr marL="357187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FFFFFF"/>
                </a:solidFill>
              </a:rPr>
              <a:t>Wesentliche Voraussetzungen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FFF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Mindestinvestitionsvolumen: 50.000 €.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FFF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Sachinvestitionen</a:t>
            </a:r>
            <a:r>
              <a:rPr lang="de-DE" sz="2000" b="1" dirty="0">
                <a:solidFill>
                  <a:srgbClr val="FFFFFF"/>
                </a:solidFill>
              </a:rPr>
              <a:t> </a:t>
            </a:r>
            <a:r>
              <a:rPr lang="de-DE" sz="2000" dirty="0">
                <a:solidFill>
                  <a:srgbClr val="FFFFFF"/>
                </a:solidFill>
              </a:rPr>
              <a:t>zur</a:t>
            </a:r>
            <a:r>
              <a:rPr lang="de-DE" sz="2000" b="1" dirty="0">
                <a:solidFill>
                  <a:srgbClr val="FFFFFF"/>
                </a:solidFill>
              </a:rPr>
              <a:t> </a:t>
            </a:r>
            <a:r>
              <a:rPr lang="de-DE" sz="2000" dirty="0">
                <a:solidFill>
                  <a:srgbClr val="FFFFFF"/>
                </a:solidFill>
              </a:rPr>
              <a:t>Erfüllung kommunaler Aufgaben.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FFFFF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Förderfähige Ausgaben: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Kosten der investiven Hauptmaßnahme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notwendige Begleit- und Folgemaßnahmen, sofern in unmittelbarem zeitlichen und sachlichen Zusammenhang mit geförderter Investition, aber nur bis unter 50 % der Ausgaben </a:t>
            </a:r>
            <a:br>
              <a:rPr lang="de-DE" sz="1600" dirty="0">
                <a:solidFill>
                  <a:srgbClr val="FFFFFF"/>
                </a:solidFill>
              </a:rPr>
            </a:br>
            <a:r>
              <a:rPr lang="de-DE" sz="1600" dirty="0">
                <a:solidFill>
                  <a:srgbClr val="FFFFFF"/>
                </a:solidFill>
              </a:rPr>
              <a:t>der geförderten Investitionsmaßnahme.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de-DE" sz="1600" u="sng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de-DE" sz="1600" u="sng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DE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0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481" y="2213042"/>
            <a:ext cx="6576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57188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A2BA-3E20-4E28-A972-B00A847D60A5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33DA91-71A5-4353-A833-57C2EC2FAAAB}"/>
              </a:ext>
            </a:extLst>
          </p:cNvPr>
          <p:cNvSpPr txBox="1"/>
          <p:nvPr/>
        </p:nvSpPr>
        <p:spPr>
          <a:xfrm>
            <a:off x="179512" y="1916832"/>
            <a:ext cx="6912768" cy="8112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Investitionsbudgets – </a:t>
            </a:r>
          </a:p>
          <a:p>
            <a:pPr marL="357187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FFFFFF"/>
                </a:solidFill>
              </a:rPr>
              <a:t>Wesentliche Voraussetzungen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FFFFF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Förderzeitraum: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 err="1">
                <a:solidFill>
                  <a:srgbClr val="FFFFFF"/>
                </a:solidFill>
              </a:rPr>
              <a:t>Maßnahmebeginn</a:t>
            </a:r>
            <a:r>
              <a:rPr lang="de-DE" sz="1600" dirty="0">
                <a:solidFill>
                  <a:srgbClr val="FFFFFF"/>
                </a:solidFill>
              </a:rPr>
              <a:t> frühestens 1. Januar 2025.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Investitionsbudget muss bis spätestens 31. Dezember 2032 abgerufen sein.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Maßnahmen müssen grundsätzlich bis zum 31. Dezember 2042 abgeschlossen und vollständig abgenommen sein.</a:t>
            </a: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DE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8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481" y="2213042"/>
            <a:ext cx="6576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57188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A2BA-3E20-4E28-A972-B00A847D60A5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33DA91-71A5-4353-A833-57C2EC2FAAAB}"/>
              </a:ext>
            </a:extLst>
          </p:cNvPr>
          <p:cNvSpPr txBox="1"/>
          <p:nvPr/>
        </p:nvSpPr>
        <p:spPr>
          <a:xfrm>
            <a:off x="179512" y="1916832"/>
            <a:ext cx="6912768" cy="649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Investitionsbudgets – </a:t>
            </a:r>
          </a:p>
          <a:p>
            <a:pPr marL="357187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FFFFFF"/>
                </a:solidFill>
              </a:rPr>
              <a:t>Wesentliche Voraussetzungen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FFFFFF"/>
                </a:solidFill>
              </a:rPr>
              <a:t>Es gilt kein Doppelförderverbot: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Budget kann neben regulären Förderungen für gleiche Maßnahme in Anspruch genommen werden.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Dies gilt jedenfalls für Förderungen des Freistaats und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FFFFFF"/>
                </a:solidFill>
              </a:rPr>
              <a:t>voraussichtlich auch für andere Förderungen des Bundes (muss noch gesetzlich umgesetzt werden). </a:t>
            </a: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DE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3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481" y="2213042"/>
            <a:ext cx="6576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57188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A2BA-3E20-4E28-A972-B00A847D60A5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33DA91-71A5-4353-A833-57C2EC2FAAAB}"/>
              </a:ext>
            </a:extLst>
          </p:cNvPr>
          <p:cNvSpPr txBox="1"/>
          <p:nvPr/>
        </p:nvSpPr>
        <p:spPr>
          <a:xfrm>
            <a:off x="179512" y="1916832"/>
            <a:ext cx="6912768" cy="631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Pauschale Investitionsbudgets – Verfahren</a:t>
            </a:r>
            <a:endParaRPr lang="de-DE" sz="2400" b="1" dirty="0">
              <a:solidFill>
                <a:srgbClr val="FFFFFF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FFFFF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Für Mittelabruf digitale Meldungen der Kommunen mit den wesentlichen Projektdaten notwendig.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FFFFF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FFFF"/>
                </a:solidFill>
              </a:rPr>
              <a:t>Hierzu neues digitales Meldeformular entwickelt.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FFFF"/>
              </a:solidFill>
            </a:endParaRPr>
          </a:p>
          <a:p>
            <a:pPr marL="700087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DE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30384"/>
      </p:ext>
    </p:extLst>
  </p:cSld>
  <p:clrMapOvr>
    <a:masterClrMapping/>
  </p:clrMapOvr>
</p:sld>
</file>

<file path=ppt/theme/theme1.xml><?xml version="1.0" encoding="utf-8"?>
<a:theme xmlns:a="http://schemas.openxmlformats.org/drawingml/2006/main" name="FM-Entwurfsvorlage_Design2013">
  <a:themeElements>
    <a:clrScheme name="FM-Entwurfsvorlage 13">
      <a:dk1>
        <a:srgbClr val="184166"/>
      </a:dk1>
      <a:lt1>
        <a:srgbClr val="FFFFFF"/>
      </a:lt1>
      <a:dk2>
        <a:srgbClr val="184166"/>
      </a:dk2>
      <a:lt2>
        <a:srgbClr val="808080"/>
      </a:lt2>
      <a:accent1>
        <a:srgbClr val="184166"/>
      </a:accent1>
      <a:accent2>
        <a:srgbClr val="748DA3"/>
      </a:accent2>
      <a:accent3>
        <a:srgbClr val="FFFFFF"/>
      </a:accent3>
      <a:accent4>
        <a:srgbClr val="133656"/>
      </a:accent4>
      <a:accent5>
        <a:srgbClr val="ABB0B8"/>
      </a:accent5>
      <a:accent6>
        <a:srgbClr val="687F93"/>
      </a:accent6>
      <a:hlink>
        <a:srgbClr val="52708C"/>
      </a:hlink>
      <a:folHlink>
        <a:srgbClr val="00695F"/>
      </a:folHlink>
    </a:clrScheme>
    <a:fontScheme name="FM-Entwurfs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M-Entwurfs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M-Entwurfs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M-Entwurfs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M-Entwurfs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M-Entwurfs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M-Entwurfs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M-Entwurfs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M-Entwurfs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M-Entwurfs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M-Entwurfs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M-Entwurfs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M-Entwurfs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M-Entwurfsvorlage 13">
        <a:dk1>
          <a:srgbClr val="184166"/>
        </a:dk1>
        <a:lt1>
          <a:srgbClr val="FFFFFF"/>
        </a:lt1>
        <a:dk2>
          <a:srgbClr val="184166"/>
        </a:dk2>
        <a:lt2>
          <a:srgbClr val="808080"/>
        </a:lt2>
        <a:accent1>
          <a:srgbClr val="184166"/>
        </a:accent1>
        <a:accent2>
          <a:srgbClr val="748DA3"/>
        </a:accent2>
        <a:accent3>
          <a:srgbClr val="FFFFFF"/>
        </a:accent3>
        <a:accent4>
          <a:srgbClr val="133656"/>
        </a:accent4>
        <a:accent5>
          <a:srgbClr val="ABB0B8"/>
        </a:accent5>
        <a:accent6>
          <a:srgbClr val="687F93"/>
        </a:accent6>
        <a:hlink>
          <a:srgbClr val="52708C"/>
        </a:hlink>
        <a:folHlink>
          <a:srgbClr val="0069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528</Words>
  <Application>Microsoft Office PowerPoint</Application>
  <PresentationFormat>Bildschirmpräsentation (4:3)</PresentationFormat>
  <Paragraphs>167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Wingdings</vt:lpstr>
      <vt:lpstr>FM-Entwurfsvorlage_Design2013</vt:lpstr>
      <vt:lpstr>  Kommunale Investitionsbudgets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BayStMFLH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Finanzausgleich in Bayern -  Pauschale Zuweisungen, Projektförderungen  und Bedarfszuweisungen</dc:title>
  <dc:creator>Traub, Jürgen (StMFLH)</dc:creator>
  <cp:lastModifiedBy>Traub, Jürgen (StMFH)</cp:lastModifiedBy>
  <cp:revision>410</cp:revision>
  <cp:lastPrinted>2021-05-10T16:34:31Z</cp:lastPrinted>
  <dcterms:created xsi:type="dcterms:W3CDTF">2019-03-22T15:37:11Z</dcterms:created>
  <dcterms:modified xsi:type="dcterms:W3CDTF">2026-05-06T09:24:44Z</dcterms:modified>
</cp:coreProperties>
</file>